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2" r:id="rId2"/>
    <p:sldId id="273" r:id="rId3"/>
    <p:sldId id="274" r:id="rId4"/>
    <p:sldId id="257" r:id="rId5"/>
    <p:sldId id="258" r:id="rId6"/>
    <p:sldId id="264" r:id="rId7"/>
    <p:sldId id="268" r:id="rId8"/>
    <p:sldId id="267" r:id="rId9"/>
    <p:sldId id="269" r:id="rId10"/>
    <p:sldId id="259" r:id="rId11"/>
    <p:sldId id="262" r:id="rId12"/>
    <p:sldId id="277" r:id="rId13"/>
    <p:sldId id="270" r:id="rId14"/>
    <p:sldId id="271" r:id="rId15"/>
    <p:sldId id="260" r:id="rId16"/>
    <p:sldId id="275" r:id="rId17"/>
    <p:sldId id="276" r:id="rId18"/>
    <p:sldId id="278" r:id="rId19"/>
    <p:sldId id="279" r:id="rId20"/>
    <p:sldId id="280" r:id="rId21"/>
    <p:sldId id="282" r:id="rId22"/>
    <p:sldId id="281" r:id="rId23"/>
    <p:sldId id="284" r:id="rId24"/>
    <p:sldId id="283" r:id="rId25"/>
    <p:sldId id="285" r:id="rId26"/>
    <p:sldId id="28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0" autoAdjust="0"/>
    <p:restoredTop sz="94660"/>
  </p:normalViewPr>
  <p:slideViewPr>
    <p:cSldViewPr snapToGrid="0">
      <p:cViewPr>
        <p:scale>
          <a:sx n="96" d="100"/>
          <a:sy n="96" d="100"/>
        </p:scale>
        <p:origin x="-22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guy.Arnous\Desktop\Shrinking%20spaces\Shrinking%20Spaces_25June18_ma.xlsx" TargetMode="Externa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aguy.Arnous\Desktop\Shrinking%20spaces\Shrinking%20Spaces_25June18_ma.xlsx" TargetMode="Externa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Maguy.Arnous\Desktop\Shrinking%20spaces\Shrinking%20Spaces_25June18_ma.xlsx" TargetMode="Externa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32763738966701"/>
          <c:y val="4.197203694607405E-2"/>
          <c:w val="0.75853738592428221"/>
          <c:h val="0.8007139703188740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Freedom Rating - Jordan</c:v>
                </c:pt>
              </c:strCache>
            </c:strRef>
          </c:tx>
          <c:spPr>
            <a:ln w="50800" cap="rnd">
              <a:solidFill>
                <a:schemeClr val="bg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4.5</c:v>
                </c:pt>
                <c:pt idx="1">
                  <c:v>5</c:v>
                </c:pt>
                <c:pt idx="2">
                  <c:v>5.5</c:v>
                </c:pt>
                <c:pt idx="3">
                  <c:v>5.5</c:v>
                </c:pt>
                <c:pt idx="4">
                  <c:v>5.5</c:v>
                </c:pt>
                <c:pt idx="5">
                  <c:v>5.5</c:v>
                </c:pt>
                <c:pt idx="6">
                  <c:v>5.5</c:v>
                </c:pt>
                <c:pt idx="7">
                  <c:v>5.5</c:v>
                </c:pt>
                <c:pt idx="8">
                  <c:v>5.5</c:v>
                </c:pt>
                <c:pt idx="9">
                  <c:v>5</c:v>
                </c:pt>
                <c:pt idx="10">
                  <c:v>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Freedom Rating - Lebanon </c:v>
                </c:pt>
              </c:strCache>
            </c:strRef>
          </c:tx>
          <c:spPr>
            <a:ln w="5080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4.5</c:v>
                </c:pt>
                <c:pt idx="1">
                  <c:v>4.5</c:v>
                </c:pt>
                <c:pt idx="2">
                  <c:v>4</c:v>
                </c:pt>
                <c:pt idx="3">
                  <c:v>4</c:v>
                </c:pt>
                <c:pt idx="4">
                  <c:v>4.5</c:v>
                </c:pt>
                <c:pt idx="5">
                  <c:v>4.5</c:v>
                </c:pt>
                <c:pt idx="6">
                  <c:v>4.5</c:v>
                </c:pt>
                <c:pt idx="7">
                  <c:v>4.5</c:v>
                </c:pt>
                <c:pt idx="8">
                  <c:v>4.5</c:v>
                </c:pt>
                <c:pt idx="9">
                  <c:v>4.5</c:v>
                </c:pt>
                <c:pt idx="10">
                  <c:v>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504832"/>
        <c:axId val="92506368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Civil Liberties - Jordan </c:v>
                      </c:pt>
                    </c:strCache>
                  </c:strRef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noFill/>
                    <a:ln w="9525">
                      <a:noFill/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Sheet1!$A$2:$A$12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  <c:pt idx="10">
                        <c:v>2018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Sheet1!$D$2:$D$12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4</c:v>
                      </c:pt>
                      <c:pt idx="1">
                        <c:v>5</c:v>
                      </c:pt>
                      <c:pt idx="2">
                        <c:v>5</c:v>
                      </c:pt>
                      <c:pt idx="3">
                        <c:v>5</c:v>
                      </c:pt>
                      <c:pt idx="4">
                        <c:v>5</c:v>
                      </c:pt>
                      <c:pt idx="5">
                        <c:v>5</c:v>
                      </c:pt>
                      <c:pt idx="6">
                        <c:v>5</c:v>
                      </c:pt>
                      <c:pt idx="7">
                        <c:v>5</c:v>
                      </c:pt>
                      <c:pt idx="8">
                        <c:v>5</c:v>
                      </c:pt>
                      <c:pt idx="9">
                        <c:v>5</c:v>
                      </c:pt>
                      <c:pt idx="10">
                        <c:v>5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Civil Liberties - Lebanon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  <c:pt idx="10">
                        <c:v>2018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4</c:v>
                      </c:pt>
                      <c:pt idx="1">
                        <c:v>4</c:v>
                      </c:pt>
                      <c:pt idx="2">
                        <c:v>3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4</c:v>
                      </c:pt>
                      <c:pt idx="6">
                        <c:v>4</c:v>
                      </c:pt>
                      <c:pt idx="7">
                        <c:v>4</c:v>
                      </c:pt>
                      <c:pt idx="8">
                        <c:v>5</c:v>
                      </c:pt>
                      <c:pt idx="9">
                        <c:v>5</c:v>
                      </c:pt>
                      <c:pt idx="10">
                        <c:v>6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Political Rights - Jordan </c:v>
                      </c:pt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  <c:pt idx="10">
                        <c:v>2018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Sheet1!$F$2:$F$12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5</c:v>
                      </c:pt>
                      <c:pt idx="1">
                        <c:v>5</c:v>
                      </c:pt>
                      <c:pt idx="2">
                        <c:v>6</c:v>
                      </c:pt>
                      <c:pt idx="3">
                        <c:v>6</c:v>
                      </c:pt>
                      <c:pt idx="4">
                        <c:v>6</c:v>
                      </c:pt>
                      <c:pt idx="5">
                        <c:v>6</c:v>
                      </c:pt>
                      <c:pt idx="6">
                        <c:v>6</c:v>
                      </c:pt>
                      <c:pt idx="7">
                        <c:v>6</c:v>
                      </c:pt>
                      <c:pt idx="8">
                        <c:v>6</c:v>
                      </c:pt>
                      <c:pt idx="9">
                        <c:v>5</c:v>
                      </c:pt>
                      <c:pt idx="10">
                        <c:v>5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</c15:sqref>
                        </c15:formulaRef>
                      </c:ext>
                    </c:extLst>
                    <c:strCache>
                      <c:ptCount val="1"/>
                      <c:pt idx="0">
                        <c:v>Political Rights - Lebanon</c:v>
                      </c:pt>
                    </c:strCache>
                  </c:strRef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  <c:pt idx="10">
                        <c:v>2018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Sheet1!$G$2:$G$12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5</c:v>
                      </c:pt>
                      <c:pt idx="1">
                        <c:v>5</c:v>
                      </c:pt>
                      <c:pt idx="2">
                        <c:v>5</c:v>
                      </c:pt>
                      <c:pt idx="3">
                        <c:v>5</c:v>
                      </c:pt>
                      <c:pt idx="4">
                        <c:v>5</c:v>
                      </c:pt>
                      <c:pt idx="5">
                        <c:v>5</c:v>
                      </c:pt>
                      <c:pt idx="6">
                        <c:v>5</c:v>
                      </c:pt>
                      <c:pt idx="7">
                        <c:v>5</c:v>
                      </c:pt>
                      <c:pt idx="8">
                        <c:v>4</c:v>
                      </c:pt>
                      <c:pt idx="9">
                        <c:v>4</c:v>
                      </c:pt>
                      <c:pt idx="10">
                        <c:v>4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92504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506368"/>
        <c:crosses val="autoZero"/>
        <c:crossBetween val="midCat"/>
      </c:valAx>
      <c:valAx>
        <c:axId val="92506368"/>
        <c:scaling>
          <c:orientation val="minMax"/>
          <c:min val="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504832"/>
        <c:crosses val="autoZero"/>
        <c:crossBetween val="midCat"/>
      </c:valAx>
      <c:spPr>
        <a:solidFill>
          <a:schemeClr val="tx1">
            <a:alpha val="21000"/>
          </a:schemeClr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969210382733631"/>
          <c:y val="0.87209351307397265"/>
          <c:w val="0.59676233593825234"/>
          <c:h val="9.88831778618426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26664277033646"/>
          <c:y val="2.1103901364181329E-2"/>
          <c:w val="0.78960056545698221"/>
          <c:h val="0.80956810375554922"/>
        </c:manualLayout>
      </c:layout>
      <c:scatterChart>
        <c:scatterStyle val="lineMarker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Civil Liberties - Jordan </c:v>
                </c:pt>
              </c:strCache>
              <c:extLst xmlns:c15="http://schemas.microsoft.com/office/drawing/2012/chart"/>
            </c:strRef>
          </c:tx>
          <c:spPr>
            <a:ln w="50800" cap="rnd">
              <a:solidFill>
                <a:schemeClr val="bg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  <c:extLst xmlns:c15="http://schemas.microsoft.com/office/drawing/2012/chart"/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</c:numCache>
              <c:extLst xmlns:c15="http://schemas.microsoft.com/office/drawing/2012/chart"/>
            </c:numRef>
          </c:yVal>
          <c:smooth val="0"/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Civil Liberties - Lebanon</c:v>
                </c:pt>
              </c:strCache>
              <c:extLst xmlns:c15="http://schemas.microsoft.com/office/drawing/2012/chart"/>
            </c:strRef>
          </c:tx>
          <c:spPr>
            <a:ln w="5080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  <c:extLst xmlns:c15="http://schemas.microsoft.com/office/drawing/2012/chart"/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5</c:v>
                </c:pt>
                <c:pt idx="9">
                  <c:v>5</c:v>
                </c:pt>
                <c:pt idx="10">
                  <c:v>6</c:v>
                </c:pt>
              </c:numCache>
              <c:extLst xmlns:c15="http://schemas.microsoft.com/office/drawing/2012/chart"/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641280"/>
        <c:axId val="82642816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Freedom Rating - Jordan</c:v>
                      </c:pt>
                    </c:strCache>
                  </c:strRef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Sheet1!$A$2:$A$12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  <c:pt idx="10">
                        <c:v>2018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Sheet1!$B$2:$B$12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4.5</c:v>
                      </c:pt>
                      <c:pt idx="1">
                        <c:v>5</c:v>
                      </c:pt>
                      <c:pt idx="2">
                        <c:v>5.5</c:v>
                      </c:pt>
                      <c:pt idx="3">
                        <c:v>5.5</c:v>
                      </c:pt>
                      <c:pt idx="4">
                        <c:v>5.5</c:v>
                      </c:pt>
                      <c:pt idx="5">
                        <c:v>5.5</c:v>
                      </c:pt>
                      <c:pt idx="6">
                        <c:v>5.5</c:v>
                      </c:pt>
                      <c:pt idx="7">
                        <c:v>5.5</c:v>
                      </c:pt>
                      <c:pt idx="8">
                        <c:v>5.5</c:v>
                      </c:pt>
                      <c:pt idx="9">
                        <c:v>5</c:v>
                      </c:pt>
                      <c:pt idx="10">
                        <c:v>5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Freedom Rating - Lebanon </c:v>
                      </c:pt>
                    </c:strCache>
                  </c:strRef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  <c:pt idx="10">
                        <c:v>2018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4.5</c:v>
                      </c:pt>
                      <c:pt idx="1">
                        <c:v>4.5</c:v>
                      </c:pt>
                      <c:pt idx="2">
                        <c:v>4</c:v>
                      </c:pt>
                      <c:pt idx="3">
                        <c:v>4</c:v>
                      </c:pt>
                      <c:pt idx="4">
                        <c:v>4.5</c:v>
                      </c:pt>
                      <c:pt idx="5">
                        <c:v>4.5</c:v>
                      </c:pt>
                      <c:pt idx="6">
                        <c:v>4.5</c:v>
                      </c:pt>
                      <c:pt idx="7">
                        <c:v>4.5</c:v>
                      </c:pt>
                      <c:pt idx="8">
                        <c:v>4.5</c:v>
                      </c:pt>
                      <c:pt idx="9">
                        <c:v>4.5</c:v>
                      </c:pt>
                      <c:pt idx="10">
                        <c:v>5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Political Rights - Jordan </c:v>
                      </c:pt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  <c:pt idx="10">
                        <c:v>2018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Sheet1!$F$2:$F$12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5</c:v>
                      </c:pt>
                      <c:pt idx="1">
                        <c:v>5</c:v>
                      </c:pt>
                      <c:pt idx="2">
                        <c:v>6</c:v>
                      </c:pt>
                      <c:pt idx="3">
                        <c:v>6</c:v>
                      </c:pt>
                      <c:pt idx="4">
                        <c:v>6</c:v>
                      </c:pt>
                      <c:pt idx="5">
                        <c:v>6</c:v>
                      </c:pt>
                      <c:pt idx="6">
                        <c:v>6</c:v>
                      </c:pt>
                      <c:pt idx="7">
                        <c:v>6</c:v>
                      </c:pt>
                      <c:pt idx="8">
                        <c:v>6</c:v>
                      </c:pt>
                      <c:pt idx="9">
                        <c:v>5</c:v>
                      </c:pt>
                      <c:pt idx="10">
                        <c:v>5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</c15:sqref>
                        </c15:formulaRef>
                      </c:ext>
                    </c:extLst>
                    <c:strCache>
                      <c:ptCount val="1"/>
                      <c:pt idx="0">
                        <c:v>Political Rights - Lebanon</c:v>
                      </c:pt>
                    </c:strCache>
                  </c:strRef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  <c:pt idx="10">
                        <c:v>2018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Sheet1!$G$2:$G$12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5</c:v>
                      </c:pt>
                      <c:pt idx="1">
                        <c:v>5</c:v>
                      </c:pt>
                      <c:pt idx="2">
                        <c:v>5</c:v>
                      </c:pt>
                      <c:pt idx="3">
                        <c:v>5</c:v>
                      </c:pt>
                      <c:pt idx="4">
                        <c:v>5</c:v>
                      </c:pt>
                      <c:pt idx="5">
                        <c:v>5</c:v>
                      </c:pt>
                      <c:pt idx="6">
                        <c:v>5</c:v>
                      </c:pt>
                      <c:pt idx="7">
                        <c:v>5</c:v>
                      </c:pt>
                      <c:pt idx="8">
                        <c:v>4</c:v>
                      </c:pt>
                      <c:pt idx="9">
                        <c:v>4</c:v>
                      </c:pt>
                      <c:pt idx="10">
                        <c:v>4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82641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642816"/>
        <c:crosses val="autoZero"/>
        <c:crossBetween val="midCat"/>
      </c:valAx>
      <c:valAx>
        <c:axId val="82642816"/>
        <c:scaling>
          <c:orientation val="minMax"/>
          <c:min val="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641280"/>
        <c:crosses val="autoZero"/>
        <c:crossBetween val="midCat"/>
      </c:valAx>
      <c:spPr>
        <a:solidFill>
          <a:schemeClr val="tx1">
            <a:alpha val="21000"/>
          </a:schemeClr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8763938826737203E-2"/>
          <c:y val="0.89300006480671401"/>
          <c:w val="0.74070645875516905"/>
          <c:h val="9.87735329380123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2">
          <a:lumMod val="20000"/>
          <a:lumOff val="80000"/>
          <a:alpha val="3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50499192211862"/>
          <c:y val="4.9382624885518818E-2"/>
          <c:w val="0.86860777705417669"/>
          <c:h val="0.791796232384268"/>
        </c:manualLayout>
      </c:layout>
      <c:scatterChart>
        <c:scatterStyle val="lineMarker"/>
        <c:varyColors val="0"/>
        <c:ser>
          <c:idx val="4"/>
          <c:order val="0"/>
          <c:tx>
            <c:strRef>
              <c:f>Sheet1!$F$1</c:f>
              <c:strCache>
                <c:ptCount val="1"/>
                <c:pt idx="0">
                  <c:v>Political Rights - Jordan </c:v>
                </c:pt>
              </c:strCache>
              <c:extLst xmlns:c15="http://schemas.microsoft.com/office/drawing/2012/chart"/>
            </c:strRef>
          </c:tx>
          <c:spPr>
            <a:ln w="50800" cap="rnd">
              <a:solidFill>
                <a:schemeClr val="bg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  <c:extLst xmlns:c15="http://schemas.microsoft.com/office/drawing/2012/chart"/>
            </c:numRef>
          </c:xVal>
          <c:yVal>
            <c:numRef>
              <c:f>Sheet1!$F$2:$F$12</c:f>
              <c:numCache>
                <c:formatCode>General</c:formatCode>
                <c:ptCount val="11"/>
                <c:pt idx="0">
                  <c:v>5</c:v>
                </c:pt>
                <c:pt idx="1">
                  <c:v>5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5</c:v>
                </c:pt>
                <c:pt idx="10">
                  <c:v>5</c:v>
                </c:pt>
              </c:numCache>
              <c:extLst xmlns:c15="http://schemas.microsoft.com/office/drawing/2012/chart"/>
            </c:numRef>
          </c:yVal>
          <c:smooth val="0"/>
        </c:ser>
        <c:ser>
          <c:idx val="5"/>
          <c:order val="1"/>
          <c:tx>
            <c:strRef>
              <c:f>Sheet1!$G$1</c:f>
              <c:strCache>
                <c:ptCount val="1"/>
                <c:pt idx="0">
                  <c:v>Political Rights - Lebanon</c:v>
                </c:pt>
              </c:strCache>
              <c:extLst xmlns:c15="http://schemas.microsoft.com/office/drawing/2012/chart"/>
            </c:strRef>
          </c:tx>
          <c:spPr>
            <a:ln w="5080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  <c:extLst xmlns:c15="http://schemas.microsoft.com/office/drawing/2012/chart"/>
            </c:numRef>
          </c:xVal>
          <c:yVal>
            <c:numRef>
              <c:f>Sheet1!$G$2:$G$12</c:f>
              <c:numCache>
                <c:formatCode>General</c:formatCode>
                <c:ptCount val="11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</c:numCache>
              <c:extLst xmlns:c15="http://schemas.microsoft.com/office/drawing/2012/chart"/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681856"/>
        <c:axId val="82683392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Freedom Rating - Jordan</c:v>
                      </c:pt>
                    </c:strCache>
                  </c:strRef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Sheet1!$A$2:$A$12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  <c:pt idx="10">
                        <c:v>2018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Sheet1!$B$2:$B$12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4.5</c:v>
                      </c:pt>
                      <c:pt idx="1">
                        <c:v>5</c:v>
                      </c:pt>
                      <c:pt idx="2">
                        <c:v>5.5</c:v>
                      </c:pt>
                      <c:pt idx="3">
                        <c:v>5.5</c:v>
                      </c:pt>
                      <c:pt idx="4">
                        <c:v>5.5</c:v>
                      </c:pt>
                      <c:pt idx="5">
                        <c:v>5.5</c:v>
                      </c:pt>
                      <c:pt idx="6">
                        <c:v>5.5</c:v>
                      </c:pt>
                      <c:pt idx="7">
                        <c:v>5.5</c:v>
                      </c:pt>
                      <c:pt idx="8">
                        <c:v>5.5</c:v>
                      </c:pt>
                      <c:pt idx="9">
                        <c:v>5</c:v>
                      </c:pt>
                      <c:pt idx="10">
                        <c:v>5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Freedom Rating - Lebanon </c:v>
                      </c:pt>
                    </c:strCache>
                  </c:strRef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  <c:pt idx="10">
                        <c:v>2018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4.5</c:v>
                      </c:pt>
                      <c:pt idx="1">
                        <c:v>4.5</c:v>
                      </c:pt>
                      <c:pt idx="2">
                        <c:v>4</c:v>
                      </c:pt>
                      <c:pt idx="3">
                        <c:v>4</c:v>
                      </c:pt>
                      <c:pt idx="4">
                        <c:v>4.5</c:v>
                      </c:pt>
                      <c:pt idx="5">
                        <c:v>4.5</c:v>
                      </c:pt>
                      <c:pt idx="6">
                        <c:v>4.5</c:v>
                      </c:pt>
                      <c:pt idx="7">
                        <c:v>4.5</c:v>
                      </c:pt>
                      <c:pt idx="8">
                        <c:v>4.5</c:v>
                      </c:pt>
                      <c:pt idx="9">
                        <c:v>4.5</c:v>
                      </c:pt>
                      <c:pt idx="10">
                        <c:v>5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Civil Liberties - Jordan </c:v>
                      </c:pt>
                    </c:strCache>
                  </c:strRef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noFill/>
                    <a:ln w="9525">
                      <a:noFill/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  <c:pt idx="10">
                        <c:v>2018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4</c:v>
                      </c:pt>
                      <c:pt idx="1">
                        <c:v>5</c:v>
                      </c:pt>
                      <c:pt idx="2">
                        <c:v>5</c:v>
                      </c:pt>
                      <c:pt idx="3">
                        <c:v>5</c:v>
                      </c:pt>
                      <c:pt idx="4">
                        <c:v>5</c:v>
                      </c:pt>
                      <c:pt idx="5">
                        <c:v>5</c:v>
                      </c:pt>
                      <c:pt idx="6">
                        <c:v>5</c:v>
                      </c:pt>
                      <c:pt idx="7">
                        <c:v>5</c:v>
                      </c:pt>
                      <c:pt idx="8">
                        <c:v>5</c:v>
                      </c:pt>
                      <c:pt idx="9">
                        <c:v>5</c:v>
                      </c:pt>
                      <c:pt idx="10">
                        <c:v>5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Civil Liberties - Lebanon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  <c:pt idx="10">
                        <c:v>2018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4</c:v>
                      </c:pt>
                      <c:pt idx="1">
                        <c:v>4</c:v>
                      </c:pt>
                      <c:pt idx="2">
                        <c:v>3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4</c:v>
                      </c:pt>
                      <c:pt idx="6">
                        <c:v>4</c:v>
                      </c:pt>
                      <c:pt idx="7">
                        <c:v>4</c:v>
                      </c:pt>
                      <c:pt idx="8">
                        <c:v>5</c:v>
                      </c:pt>
                      <c:pt idx="9">
                        <c:v>5</c:v>
                      </c:pt>
                      <c:pt idx="10">
                        <c:v>6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82681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683392"/>
        <c:crosses val="autoZero"/>
        <c:crossBetween val="midCat"/>
      </c:valAx>
      <c:valAx>
        <c:axId val="82683392"/>
        <c:scaling>
          <c:orientation val="minMax"/>
          <c:min val="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681856"/>
        <c:crossesAt val="2006"/>
        <c:crossBetween val="midCat"/>
      </c:valAx>
      <c:spPr>
        <a:solidFill>
          <a:schemeClr val="tx1">
            <a:alpha val="21000"/>
          </a:schemeClr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2970715381517762"/>
          <c:y val="0.8703975028591654"/>
          <c:w val="0.6912071110531901"/>
          <c:h val="0.10249306198548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Freedom of the Press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081362400952872"/>
          <c:y val="0.11320635199929618"/>
          <c:w val="0.80586254997946172"/>
          <c:h val="0.70601911402296091"/>
        </c:manualLayout>
      </c:layout>
      <c:scatterChart>
        <c:scatterStyle val="lineMarker"/>
        <c:varyColors val="0"/>
        <c:ser>
          <c:idx val="0"/>
          <c:order val="0"/>
          <c:tx>
            <c:strRef>
              <c:f>'Freedom of the press - Lebanon'!$B$1</c:f>
              <c:strCache>
                <c:ptCount val="1"/>
                <c:pt idx="0">
                  <c:v>FoP - Lebanon</c:v>
                </c:pt>
              </c:strCache>
            </c:strRef>
          </c:tx>
          <c:spPr>
            <a:ln w="50800" cap="rnd" cmpd="sng">
              <a:solidFill>
                <a:schemeClr val="bg2">
                  <a:lumMod val="60000"/>
                  <a:lumOff val="40000"/>
                </a:schemeClr>
              </a:solidFill>
              <a:round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marker>
            <c:symbol val="circle"/>
            <c:size val="5"/>
            <c:spPr>
              <a:solidFill>
                <a:schemeClr val="bg2">
                  <a:lumMod val="60000"/>
                  <a:lumOff val="40000"/>
                </a:schemeClr>
              </a:solidFill>
              <a:ln w="9525">
                <a:solidFill>
                  <a:schemeClr val="dk1">
                    <a:tint val="88500"/>
                  </a:schemeClr>
                </a:solidFill>
                <a:round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</c:marker>
          <c:xVal>
            <c:numRef>
              <c:f>'Freedom of the press - Lebanon'!$A$2:$A$11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xVal>
          <c:yVal>
            <c:numRef>
              <c:f>'Freedom of the press - Lebanon'!$B$2:$B$11</c:f>
              <c:numCache>
                <c:formatCode>General</c:formatCode>
                <c:ptCount val="10"/>
                <c:pt idx="0">
                  <c:v>55</c:v>
                </c:pt>
                <c:pt idx="1">
                  <c:v>56</c:v>
                </c:pt>
                <c:pt idx="2">
                  <c:v>55</c:v>
                </c:pt>
                <c:pt idx="3">
                  <c:v>53</c:v>
                </c:pt>
                <c:pt idx="4">
                  <c:v>51</c:v>
                </c:pt>
                <c:pt idx="5">
                  <c:v>53</c:v>
                </c:pt>
                <c:pt idx="6">
                  <c:v>53</c:v>
                </c:pt>
                <c:pt idx="7">
                  <c:v>55</c:v>
                </c:pt>
                <c:pt idx="8">
                  <c:v>56</c:v>
                </c:pt>
                <c:pt idx="9">
                  <c:v>56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'Freedom of the press - Lebanon'!$C$1</c:f>
              <c:strCache>
                <c:ptCount val="1"/>
                <c:pt idx="0">
                  <c:v>FoP - Jordan</c:v>
                </c:pt>
              </c:strCache>
            </c:strRef>
          </c:tx>
          <c:spPr>
            <a:ln w="50800" cap="rnd">
              <a:solidFill>
                <a:schemeClr val="bg2"/>
              </a:solidFill>
              <a:round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dk1">
                      <a:tint val="55000"/>
                      <a:tint val="98000"/>
                      <a:lumMod val="114000"/>
                    </a:schemeClr>
                  </a:gs>
                  <a:gs pos="100000">
                    <a:schemeClr val="dk1">
                      <a:tint val="55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 w="9525">
                <a:solidFill>
                  <a:schemeClr val="dk1">
                    <a:tint val="55000"/>
                  </a:schemeClr>
                </a:solidFill>
                <a:round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</c:marker>
          <c:xVal>
            <c:numRef>
              <c:f>'Freedom of the press - Lebanon'!$A$2:$A$11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xVal>
          <c:yVal>
            <c:numRef>
              <c:f>'Freedom of the press - Lebanon'!$C$2:$C$11</c:f>
              <c:numCache>
                <c:formatCode>General</c:formatCode>
                <c:ptCount val="10"/>
                <c:pt idx="0">
                  <c:v>63</c:v>
                </c:pt>
                <c:pt idx="1">
                  <c:v>64</c:v>
                </c:pt>
                <c:pt idx="2">
                  <c:v>63</c:v>
                </c:pt>
                <c:pt idx="3">
                  <c:v>63</c:v>
                </c:pt>
                <c:pt idx="4">
                  <c:v>63</c:v>
                </c:pt>
                <c:pt idx="5">
                  <c:v>63</c:v>
                </c:pt>
                <c:pt idx="6">
                  <c:v>68</c:v>
                </c:pt>
                <c:pt idx="7">
                  <c:v>66</c:v>
                </c:pt>
                <c:pt idx="8">
                  <c:v>66</c:v>
                </c:pt>
                <c:pt idx="9">
                  <c:v>68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251456"/>
        <c:axId val="92607232"/>
      </c:scatterChart>
      <c:valAx>
        <c:axId val="95251456"/>
        <c:scaling>
          <c:orientation val="minMax"/>
          <c:max val="2018"/>
          <c:min val="2007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607232"/>
        <c:crosses val="autoZero"/>
        <c:crossBetween val="midCat"/>
      </c:valAx>
      <c:valAx>
        <c:axId val="92607232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2514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879277417532527"/>
          <c:y val="0.92779455851255066"/>
          <c:w val="0.52859421118130256"/>
          <c:h val="5.16614545061900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ln>
                <a:noFill/>
              </a:ln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tx1">
        <a:alpha val="21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0.77361</cdr:x>
      <cdr:y>0.68319</cdr:y>
    </cdr:from>
    <cdr:to>
      <cdr:x>0.95818</cdr:x>
      <cdr:y>0.94921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10163" y="2690813"/>
          <a:ext cx="1219200" cy="1047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0.01894</cdr:x>
      <cdr:y>0.12434</cdr:y>
    </cdr:from>
    <cdr:to>
      <cdr:x>0.07578</cdr:x>
      <cdr:y>0.85979</cdr:y>
    </cdr:to>
    <cdr:sp macro="" textlink="">
      <cdr:nvSpPr>
        <cdr:cNvPr id="4" name="TextBox 1"/>
        <cdr:cNvSpPr txBox="1"/>
      </cdr:nvSpPr>
      <cdr:spPr>
        <a:xfrm xmlns:a="http://schemas.openxmlformats.org/drawingml/2006/main" rot="5400000">
          <a:off x="-1427754" y="2299954"/>
          <a:ext cx="3910820" cy="633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/>
            <a:t>1 =</a:t>
          </a:r>
          <a:r>
            <a:rPr lang="en-US" sz="2000" b="1" baseline="0" dirty="0"/>
            <a:t> Most </a:t>
          </a:r>
          <a:r>
            <a:rPr lang="en-US" sz="2000" b="1" baseline="0" dirty="0" smtClean="0"/>
            <a:t>Free;</a:t>
          </a:r>
          <a:r>
            <a:rPr lang="en-US" sz="2000" b="1" dirty="0" smtClean="0"/>
            <a:t> </a:t>
          </a:r>
          <a:r>
            <a:rPr lang="en-US" sz="2000" b="1" baseline="0" dirty="0" smtClean="0"/>
            <a:t>7 </a:t>
          </a:r>
          <a:r>
            <a:rPr lang="en-US" sz="2000" b="1" baseline="0" dirty="0"/>
            <a:t>= Least Free</a:t>
          </a:r>
          <a:endParaRPr lang="en-US" sz="2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0.77361</cdr:x>
      <cdr:y>0.68319</cdr:y>
    </cdr:from>
    <cdr:to>
      <cdr:x>0.95818</cdr:x>
      <cdr:y>0.94921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10163" y="2690813"/>
          <a:ext cx="1219200" cy="1047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0.02266</cdr:x>
      <cdr:y>0.03989</cdr:y>
    </cdr:from>
    <cdr:to>
      <cdr:x>0.13325</cdr:x>
      <cdr:y>0.83761</cdr:y>
    </cdr:to>
    <cdr:sp macro="" textlink="">
      <cdr:nvSpPr>
        <cdr:cNvPr id="4" name="TextBox 1"/>
        <cdr:cNvSpPr txBox="1"/>
      </cdr:nvSpPr>
      <cdr:spPr>
        <a:xfrm xmlns:a="http://schemas.openxmlformats.org/drawingml/2006/main" rot="5400000">
          <a:off x="-1195231" y="1617261"/>
          <a:ext cx="3938957" cy="1098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/>
            <a:t>1 =</a:t>
          </a:r>
          <a:r>
            <a:rPr lang="en-US" sz="2000" b="1" baseline="0" dirty="0"/>
            <a:t> Most </a:t>
          </a:r>
          <a:r>
            <a:rPr lang="en-US" sz="2000" b="1" baseline="0" dirty="0" smtClean="0"/>
            <a:t>Free;</a:t>
          </a:r>
          <a:r>
            <a:rPr lang="en-US" sz="2000" b="1" dirty="0" smtClean="0"/>
            <a:t> </a:t>
          </a:r>
          <a:r>
            <a:rPr lang="en-US" sz="2000" b="1" baseline="0" dirty="0" smtClean="0"/>
            <a:t>7 </a:t>
          </a:r>
          <a:r>
            <a:rPr lang="en-US" sz="2000" b="1" baseline="0" dirty="0"/>
            <a:t>= Least Free</a:t>
          </a:r>
          <a:endParaRPr lang="en-US" sz="20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0.77361</cdr:x>
      <cdr:y>0.68319</cdr:y>
    </cdr:from>
    <cdr:to>
      <cdr:x>0.95818</cdr:x>
      <cdr:y>0.94921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10163" y="2690813"/>
          <a:ext cx="1219200" cy="1047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0.00868</cdr:x>
      <cdr:y>0.05571</cdr:y>
    </cdr:from>
    <cdr:to>
      <cdr:x>0.11354</cdr:x>
      <cdr:y>0.84736</cdr:y>
    </cdr:to>
    <cdr:sp macro="" textlink="">
      <cdr:nvSpPr>
        <cdr:cNvPr id="3" name="TextBox 2"/>
        <cdr:cNvSpPr txBox="1"/>
      </cdr:nvSpPr>
      <cdr:spPr>
        <a:xfrm xmlns:a="http://schemas.openxmlformats.org/drawingml/2006/main" rot="5400000">
          <a:off x="-1488174" y="1837657"/>
          <a:ext cx="3966696" cy="849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pPr algn="ctr"/>
          <a:r>
            <a:rPr lang="en-US" sz="2000" b="1" dirty="0"/>
            <a:t>1 =</a:t>
          </a:r>
          <a:r>
            <a:rPr lang="en-US" sz="2000" b="1" baseline="0" dirty="0"/>
            <a:t> Most </a:t>
          </a:r>
          <a:r>
            <a:rPr lang="en-US" sz="2000" b="1" baseline="0" dirty="0" smtClean="0"/>
            <a:t>Free;</a:t>
          </a:r>
          <a:r>
            <a:rPr lang="en-US" sz="2000" b="1" dirty="0" smtClean="0"/>
            <a:t> </a:t>
          </a:r>
          <a:r>
            <a:rPr lang="en-US" sz="2000" b="1" baseline="0" dirty="0" smtClean="0"/>
            <a:t>7 </a:t>
          </a:r>
          <a:r>
            <a:rPr lang="en-US" sz="2000" b="1" baseline="0" dirty="0"/>
            <a:t>= Least Free</a:t>
          </a:r>
          <a:endParaRPr lang="en-US" sz="20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0.80608</cdr:x>
      <cdr:y>0.72743</cdr:y>
    </cdr:from>
    <cdr:to>
      <cdr:x>1</cdr:x>
      <cdr:y>0.93924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38599" y="1995488"/>
          <a:ext cx="971551" cy="581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0.02039</cdr:x>
      <cdr:y>0.06907</cdr:y>
    </cdr:from>
    <cdr:to>
      <cdr:x>0.09597</cdr:x>
      <cdr:y>0.89635</cdr:y>
    </cdr:to>
    <cdr:sp macro="" textlink="">
      <cdr:nvSpPr>
        <cdr:cNvPr id="3" name="TextBox 2"/>
        <cdr:cNvSpPr txBox="1"/>
      </cdr:nvSpPr>
      <cdr:spPr>
        <a:xfrm xmlns:a="http://schemas.openxmlformats.org/drawingml/2006/main" rot="5400000">
          <a:off x="-1498568" y="2031895"/>
          <a:ext cx="4091320" cy="710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2000" b="1" dirty="0">
              <a:solidFill>
                <a:schemeClr val="bg1"/>
              </a:solidFill>
            </a:rPr>
            <a:t>0 = Most Free</a:t>
          </a:r>
          <a:r>
            <a:rPr lang="en-US" sz="2000" b="1" baseline="0" dirty="0">
              <a:solidFill>
                <a:schemeClr val="bg1"/>
              </a:solidFill>
            </a:rPr>
            <a:t>; </a:t>
          </a:r>
          <a:r>
            <a:rPr lang="en-US" sz="2000" b="1" dirty="0">
              <a:solidFill>
                <a:schemeClr val="bg1"/>
              </a:solidFill>
            </a:rPr>
            <a:t>100 = Least Free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1351-E733-46F2-AABE-BA8C4C12A711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0EBC-38ED-4034-A818-FEE4CD5BF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5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1351-E733-46F2-AABE-BA8C4C12A711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0EBC-38ED-4034-A818-FEE4CD5BF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4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1351-E733-46F2-AABE-BA8C4C12A711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0EBC-38ED-4034-A818-FEE4CD5BF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81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1351-E733-46F2-AABE-BA8C4C12A711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0EBC-38ED-4034-A818-FEE4CD5BFF9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967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1351-E733-46F2-AABE-BA8C4C12A711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0EBC-38ED-4034-A818-FEE4CD5BF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12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1351-E733-46F2-AABE-BA8C4C12A711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0EBC-38ED-4034-A818-FEE4CD5BF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40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1351-E733-46F2-AABE-BA8C4C12A711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0EBC-38ED-4034-A818-FEE4CD5BF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22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1351-E733-46F2-AABE-BA8C4C12A711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0EBC-38ED-4034-A818-FEE4CD5BF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61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1351-E733-46F2-AABE-BA8C4C12A711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0EBC-38ED-4034-A818-FEE4CD5BF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18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1351-E733-46F2-AABE-BA8C4C12A711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0EBC-38ED-4034-A818-FEE4CD5BF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73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1351-E733-46F2-AABE-BA8C4C12A711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0EBC-38ED-4034-A818-FEE4CD5BF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0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1351-E733-46F2-AABE-BA8C4C12A711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0EBC-38ED-4034-A818-FEE4CD5BF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9894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1351-E733-46F2-AABE-BA8C4C12A711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0EBC-38ED-4034-A818-FEE4CD5BF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8695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1351-E733-46F2-AABE-BA8C4C12A711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0EBC-38ED-4034-A818-FEE4CD5BF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2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1351-E733-46F2-AABE-BA8C4C12A711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0EBC-38ED-4034-A818-FEE4CD5BF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6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1351-E733-46F2-AABE-BA8C4C12A711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0EBC-38ED-4034-A818-FEE4CD5BF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0817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1351-E733-46F2-AABE-BA8C4C12A711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0EBC-38ED-4034-A818-FEE4CD5BF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C491351-E733-46F2-AABE-BA8C4C12A711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A0EBC-38ED-4034-A818-FEE4CD5BF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208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22638"/>
            <a:ext cx="8825658" cy="4554744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Shrinking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9600" dirty="0" smtClean="0"/>
              <a:t>Spaces</a:t>
            </a:r>
            <a:br>
              <a:rPr lang="en-US" sz="9600" dirty="0" smtClean="0"/>
            </a:br>
            <a:r>
              <a:rPr lang="en-US" sz="9600" dirty="0" smtClean="0"/>
              <a:t>											</a:t>
            </a:r>
            <a:r>
              <a:rPr lang="en-US" sz="4000" dirty="0" smtClean="0"/>
              <a:t>Stretching</a:t>
            </a:r>
            <a:r>
              <a:rPr lang="en-US" sz="9600" dirty="0" smtClean="0"/>
              <a:t> </a:t>
            </a:r>
            <a:br>
              <a:rPr lang="en-US" sz="9600" dirty="0" smtClean="0"/>
            </a:br>
            <a:r>
              <a:rPr lang="en-US" sz="9600" dirty="0" smtClean="0"/>
              <a:t>Distances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097" y="5824650"/>
            <a:ext cx="8045373" cy="742279"/>
          </a:xfrm>
        </p:spPr>
        <p:txBody>
          <a:bodyPr anchor="ctr">
            <a:normAutofit fontScale="47500" lnSpcReduction="20000"/>
          </a:bodyPr>
          <a:lstStyle/>
          <a:p>
            <a:pPr lvl="1" algn="r"/>
            <a:r>
              <a:rPr lang="en-US" sz="11200" dirty="0" smtClean="0">
                <a:solidFill>
                  <a:schemeClr val="tx1"/>
                </a:solidFill>
              </a:rPr>
              <a:t> Feras Kheirallah</a:t>
            </a:r>
          </a:p>
        </p:txBody>
      </p:sp>
    </p:spTree>
    <p:extLst>
      <p:ext uri="{BB962C8B-B14F-4D97-AF65-F5344CB8AC3E}">
        <p14:creationId xmlns:p14="http://schemas.microsoft.com/office/powerpoint/2010/main" val="397647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600" b="1" u="sng" dirty="0"/>
              <a:t>Freedom of the Press</a:t>
            </a:r>
            <a:br>
              <a:rPr lang="en-US" sz="3600" b="1" u="sng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/>
              <a:t>Amid </a:t>
            </a:r>
            <a:r>
              <a:rPr lang="en-US" dirty="0" smtClean="0"/>
              <a:t>all </a:t>
            </a:r>
            <a:r>
              <a:rPr lang="en-US" dirty="0"/>
              <a:t>the financial, political and sectarian </a:t>
            </a:r>
            <a:r>
              <a:rPr lang="en-US" dirty="0" smtClean="0"/>
              <a:t>pressure, </a:t>
            </a:r>
            <a:r>
              <a:rPr lang="en-US" b="1" dirty="0" smtClean="0"/>
              <a:t>Lebanon</a:t>
            </a:r>
            <a:r>
              <a:rPr lang="en-US" dirty="0" smtClean="0"/>
              <a:t> </a:t>
            </a:r>
            <a:r>
              <a:rPr lang="en-US" dirty="0"/>
              <a:t>ranks </a:t>
            </a:r>
            <a:r>
              <a:rPr lang="en-US" dirty="0" smtClean="0"/>
              <a:t>with an aggregate score of </a:t>
            </a:r>
            <a:r>
              <a:rPr lang="en-US" b="1" dirty="0" smtClean="0"/>
              <a:t>56/100</a:t>
            </a:r>
            <a:r>
              <a:rPr lang="en-US" dirty="0"/>
              <a:t> </a:t>
            </a:r>
            <a:r>
              <a:rPr lang="en-US" dirty="0" smtClean="0"/>
              <a:t>surpassing </a:t>
            </a:r>
            <a:r>
              <a:rPr lang="en-US" dirty="0"/>
              <a:t>most Arab countries in the </a:t>
            </a:r>
            <a:r>
              <a:rPr lang="en-US" dirty="0" smtClean="0"/>
              <a:t>region.</a:t>
            </a:r>
          </a:p>
          <a:p>
            <a:r>
              <a:rPr lang="en-US" dirty="0" smtClean="0"/>
              <a:t>Standing </a:t>
            </a:r>
            <a:r>
              <a:rPr lang="en-US" dirty="0"/>
              <a:t>at </a:t>
            </a:r>
            <a:r>
              <a:rPr lang="en-US" b="1" dirty="0" smtClean="0"/>
              <a:t>68/100</a:t>
            </a:r>
            <a:r>
              <a:rPr lang="en-US" dirty="0" smtClean="0"/>
              <a:t>, </a:t>
            </a:r>
            <a:r>
              <a:rPr lang="en-US" b="1" dirty="0" smtClean="0"/>
              <a:t>Jordan</a:t>
            </a:r>
            <a:r>
              <a:rPr lang="en-US" dirty="0" smtClean="0"/>
              <a:t> suffers from restrictive laws with little hope for reforms.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05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7086334"/>
              </p:ext>
            </p:extLst>
          </p:nvPr>
        </p:nvGraphicFramePr>
        <p:xfrm>
          <a:off x="500492" y="1208237"/>
          <a:ext cx="9712651" cy="5262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495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</a:t>
            </a:r>
            <a:r>
              <a:rPr lang="en-US" dirty="0" smtClean="0"/>
              <a:t>Schizophrenia…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This text is being </a:t>
            </a:r>
            <a:r>
              <a:rPr lang="en-US" sz="3600" b="1" u="sng" dirty="0" smtClean="0"/>
              <a:t>SELF CENSORED </a:t>
            </a:r>
          </a:p>
          <a:p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For </a:t>
            </a:r>
            <a:r>
              <a:rPr lang="en-US" sz="3600" dirty="0"/>
              <a:t>National Security Reasons please move to </a:t>
            </a:r>
            <a:r>
              <a:rPr lang="en-US" sz="3600" dirty="0" smtClean="0"/>
              <a:t>the next slide!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82004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03885"/>
          </a:xfrm>
        </p:spPr>
        <p:txBody>
          <a:bodyPr/>
          <a:lstStyle/>
          <a:p>
            <a:r>
              <a:rPr lang="en-US" sz="2000" b="1" u="sng" dirty="0" smtClean="0"/>
              <a:t>Digital Activism in Jordan</a:t>
            </a:r>
            <a:br>
              <a:rPr lang="en-US" sz="2000" b="1" u="sng" dirty="0" smtClean="0"/>
            </a:br>
            <a:endParaRPr lang="en-US" sz="2000" b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6111" y="1307330"/>
            <a:ext cx="9834320" cy="5121605"/>
          </a:xfrm>
        </p:spPr>
        <p:txBody>
          <a:bodyPr anchor="ctr">
            <a:normAutofit fontScale="85000" lnSpcReduction="10000"/>
          </a:bodyPr>
          <a:lstStyle/>
          <a:p>
            <a:r>
              <a:rPr lang="en-US" dirty="0"/>
              <a:t>According to the Internet World Stats IWS, Jordan </a:t>
            </a:r>
            <a:r>
              <a:rPr lang="en-US" dirty="0" smtClean="0"/>
              <a:t>has 8,700,000 </a:t>
            </a:r>
            <a:r>
              <a:rPr lang="en-US" dirty="0"/>
              <a:t>Internet users in Dec/2017, 87.8% of the population.</a:t>
            </a:r>
            <a:endParaRPr lang="en-US" dirty="0" smtClean="0"/>
          </a:p>
          <a:p>
            <a:r>
              <a:rPr lang="en-US" dirty="0" smtClean="0"/>
              <a:t>Cyber Crime Law and its amendments: A </a:t>
            </a:r>
            <a:r>
              <a:rPr lang="en-US" dirty="0"/>
              <a:t>serious affront to freedom of the press and a decisive move to censor the internet in </a:t>
            </a:r>
            <a:r>
              <a:rPr lang="en-US" dirty="0" smtClean="0"/>
              <a:t>Jordan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Internet </a:t>
            </a:r>
            <a:r>
              <a:rPr lang="en-US" dirty="0"/>
              <a:t>users can face a jail term of no less than </a:t>
            </a:r>
            <a:r>
              <a:rPr lang="en-US" dirty="0" smtClean="0"/>
              <a:t>3 </a:t>
            </a:r>
            <a:r>
              <a:rPr lang="en-US" dirty="0"/>
              <a:t>months and a maximum fine of JOD 2,000 (US$ 2,800), if they are found guilty of defamation on social media or online media outlets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practical terms, this means journalists face harsher penalties online than in print media, since the Press and Publications Law prohibits the jailing of journalists. They may be </a:t>
            </a:r>
            <a:r>
              <a:rPr lang="en-US" dirty="0" smtClean="0"/>
              <a:t>tried </a:t>
            </a:r>
            <a:r>
              <a:rPr lang="en-US" dirty="0"/>
              <a:t>for printing articles if those articles appear online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Authorities </a:t>
            </a:r>
            <a:r>
              <a:rPr lang="en-US" dirty="0"/>
              <a:t>have become more proactive in issuing and enforcing gag orders to news sites, often blocking them for failing to adhere to strict editorial guidelines. Self-censorship remains pervasive, particularly around the royal family and </a:t>
            </a:r>
            <a:r>
              <a:rPr lang="en-US" dirty="0" smtClean="0"/>
              <a:t>Islam.</a:t>
            </a:r>
          </a:p>
          <a:p>
            <a:r>
              <a:rPr lang="en-US" dirty="0" smtClean="0"/>
              <a:t>Significant gains </a:t>
            </a:r>
            <a:r>
              <a:rPr lang="en-US" dirty="0"/>
              <a:t>in changing some laws for civil society in Jordan are often balanced out with further restrictions and legal loopholes that eventually supersede the amended laws. </a:t>
            </a:r>
          </a:p>
          <a:p>
            <a:r>
              <a:rPr lang="en-US" dirty="0" smtClean="0"/>
              <a:t>No significant difference in freedom of the net over time between </a:t>
            </a:r>
            <a:r>
              <a:rPr lang="en-US" b="1" dirty="0" smtClean="0"/>
              <a:t>Lebanon</a:t>
            </a:r>
            <a:r>
              <a:rPr lang="en-US" dirty="0" smtClean="0"/>
              <a:t> and </a:t>
            </a:r>
            <a:r>
              <a:rPr lang="en-US" b="1" dirty="0" smtClean="0"/>
              <a:t>Jordan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230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98" y="1659987"/>
            <a:ext cx="5176716" cy="4853354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072" y="1659986"/>
            <a:ext cx="4657725" cy="4853355"/>
          </a:xfrm>
        </p:spPr>
      </p:pic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03885"/>
          </a:xfrm>
        </p:spPr>
        <p:txBody>
          <a:bodyPr/>
          <a:lstStyle/>
          <a:p>
            <a:r>
              <a:rPr lang="en-US" sz="2000" b="1" u="sng" dirty="0" smtClean="0"/>
              <a:t>Freedom of the Net </a:t>
            </a:r>
            <a:endParaRPr lang="en-US" sz="2000" b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787985" y="1237957"/>
            <a:ext cx="177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Lebanon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038072" y="1237957"/>
            <a:ext cx="177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Jordan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 rot="5400000">
            <a:off x="3861617" y="3860260"/>
            <a:ext cx="4906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0 = Most Free ; 100 = Least Free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Shrinking </a:t>
            </a:r>
            <a:r>
              <a:rPr lang="en-US" dirty="0" smtClean="0"/>
              <a:t>Spaces:</a:t>
            </a:r>
            <a:br>
              <a:rPr lang="en-US" dirty="0" smtClean="0"/>
            </a:br>
            <a:r>
              <a:rPr lang="en-US" dirty="0" smtClean="0"/>
              <a:t>Who </a:t>
            </a:r>
            <a:r>
              <a:rPr lang="en-US" dirty="0"/>
              <a:t>is to blame?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 smtClean="0"/>
              <a:t>Citizens that “misuse” their rights? States that have duties to protect national security and its existence? Geo-political incidents that are threatening societies and the leftovers of nation states? </a:t>
            </a:r>
          </a:p>
          <a:p>
            <a:r>
              <a:rPr lang="en-US" dirty="0" smtClean="0"/>
              <a:t>The West that pushed for democratization and freedoms without creating safety nets to ensure no “Political Apostasy” is to take revenge? </a:t>
            </a:r>
          </a:p>
          <a:p>
            <a:r>
              <a:rPr lang="en-US" dirty="0" smtClean="0"/>
              <a:t>REFUGEES and the impact of their tragedy on politics, economy and social fabrics? </a:t>
            </a:r>
            <a:r>
              <a:rPr lang="en-US" b="1" u="sng" dirty="0" smtClean="0"/>
              <a:t>Burden vs. opportunity?</a:t>
            </a:r>
          </a:p>
          <a:p>
            <a:r>
              <a:rPr lang="en-US" b="1" u="sng" dirty="0" smtClean="0"/>
              <a:t>Validity of the approach: Dignity vs. security?</a:t>
            </a:r>
          </a:p>
          <a:p>
            <a:r>
              <a:rPr lang="en-US" b="1" u="sng" dirty="0" smtClean="0"/>
              <a:t>Shrinking alternatives: Refugee vs. </a:t>
            </a:r>
            <a:r>
              <a:rPr lang="en-US" b="1" u="sng" dirty="0" smtClean="0"/>
              <a:t>oppressed </a:t>
            </a:r>
            <a:r>
              <a:rPr lang="en-US" b="1" u="sng" dirty="0" smtClean="0"/>
              <a:t>citizen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7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51296"/>
          </a:xfrm>
        </p:spPr>
        <p:txBody>
          <a:bodyPr/>
          <a:lstStyle/>
          <a:p>
            <a:r>
              <a:rPr lang="en-US" dirty="0"/>
              <a:t>Syrian Refugees in #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592" y="1407382"/>
            <a:ext cx="9493262" cy="484101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Kheirallah\Desktop\Shrinking Spaces\DMT_SyrianRefugeeMap_2018 .org@2x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04" y="1480049"/>
            <a:ext cx="8992925" cy="473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678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E-Flies patrolling the Cyber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Kheirallah\Desktop\Shrinking Spaces\الذباب-الإلكتروني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544" y="2146190"/>
            <a:ext cx="8214360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469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Shrinking Spaces to NGOs &amp; CSOs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Historically, civil society organizations solely focused on charitable and aid activities. </a:t>
            </a:r>
          </a:p>
          <a:p>
            <a:r>
              <a:rPr lang="en-US" dirty="0" smtClean="0"/>
              <a:t>Opening to world markets and moving towards free economy, </a:t>
            </a:r>
            <a:r>
              <a:rPr lang="en-US" dirty="0" smtClean="0"/>
              <a:t>Jordan </a:t>
            </a:r>
            <a:r>
              <a:rPr lang="en-US" dirty="0" smtClean="0"/>
              <a:t>became party of a range of international conventions such as UNICCPR or ILO and HRC. </a:t>
            </a:r>
          </a:p>
          <a:p>
            <a:pPr algn="ctr"/>
            <a:r>
              <a:rPr lang="en-US" sz="2800" b="1" dirty="0" smtClean="0"/>
              <a:t>Self Censored Text</a:t>
            </a:r>
          </a:p>
          <a:p>
            <a:pPr marL="457200" lvl="1" indent="0">
              <a:buNone/>
            </a:pPr>
            <a:r>
              <a:rPr lang="en-US" dirty="0" smtClean="0"/>
              <a:t>2006 = 1800 CSO   + 30 foreign NGOs</a:t>
            </a:r>
          </a:p>
          <a:p>
            <a:pPr marL="0" indent="0">
              <a:buNone/>
            </a:pPr>
            <a:r>
              <a:rPr lang="en-US" dirty="0" smtClean="0"/>
              <a:t>	2011 = 2000 CSOs +  50 foreign NGOs</a:t>
            </a:r>
          </a:p>
          <a:p>
            <a:pPr marL="0" indent="0">
              <a:buNone/>
            </a:pPr>
            <a:r>
              <a:rPr lang="en-US" dirty="0" smtClean="0"/>
              <a:t>	2018 = 5900 CSOs + 70 </a:t>
            </a:r>
            <a:r>
              <a:rPr lang="en-US" dirty="0"/>
              <a:t>f</a:t>
            </a:r>
            <a:r>
              <a:rPr lang="en-US" dirty="0" smtClean="0"/>
              <a:t>oreign NGOs</a:t>
            </a:r>
          </a:p>
        </p:txBody>
      </p:sp>
    </p:spTree>
    <p:extLst>
      <p:ext uri="{BB962C8B-B14F-4D97-AF65-F5344CB8AC3E}">
        <p14:creationId xmlns:p14="http://schemas.microsoft.com/office/powerpoint/2010/main" val="3376197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Features of Civil Society Org. in Jordan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Responsive to donor agendas / imposed agenda?</a:t>
            </a:r>
          </a:p>
          <a:p>
            <a:r>
              <a:rPr lang="en-US" dirty="0" smtClean="0"/>
              <a:t>Some are strong and committed and demand a seat and a say in the policy making process. How does the gov. react?</a:t>
            </a:r>
          </a:p>
          <a:p>
            <a:r>
              <a:rPr lang="en-US" dirty="0" smtClean="0"/>
              <a:t>Many lack skills for lobbying, negotiation and competent staff, internal accountability and transparency.</a:t>
            </a:r>
          </a:p>
          <a:p>
            <a:r>
              <a:rPr lang="en-US" dirty="0"/>
              <a:t>Many CSOs are only registered but not active.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76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2052918"/>
            <a:ext cx="9424215" cy="4195481"/>
          </a:xfrm>
        </p:spPr>
        <p:txBody>
          <a:bodyPr/>
          <a:lstStyle/>
          <a:p>
            <a:r>
              <a:rPr lang="en-US" dirty="0" smtClean="0"/>
              <a:t>What do we mean by spaces? Which spaces?</a:t>
            </a:r>
          </a:p>
          <a:p>
            <a:r>
              <a:rPr lang="en-US" dirty="0" smtClean="0"/>
              <a:t>Are these spaces tied or corded to a place, group, country, system?</a:t>
            </a:r>
          </a:p>
          <a:p>
            <a:r>
              <a:rPr lang="en-US" dirty="0" smtClean="0"/>
              <a:t>Who, why and how were these spaces created?</a:t>
            </a:r>
          </a:p>
          <a:p>
            <a:r>
              <a:rPr lang="en-US" dirty="0" smtClean="0"/>
              <a:t>Are these spaces shrinking? Why, how, and what are the indicators?</a:t>
            </a:r>
          </a:p>
          <a:p>
            <a:r>
              <a:rPr lang="en-US" dirty="0" smtClean="0"/>
              <a:t>What is the impact of the Refugee Crisis/Syrian Crisis on those “spaces”?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51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Response to expanding CS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Utilization of strategies and mechanisms to reduce chances of creating power centers or alternatives.</a:t>
            </a:r>
          </a:p>
          <a:p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Legal codes and hard-pressed bureaucracy </a:t>
            </a:r>
            <a:r>
              <a:rPr lang="en-US" dirty="0" smtClean="0"/>
              <a:t>(explained)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Centralization</a:t>
            </a:r>
          </a:p>
          <a:p>
            <a:pPr marL="457200" indent="-457200">
              <a:buAutoNum type="arabicPeriod"/>
            </a:pPr>
            <a:r>
              <a:rPr lang="en-US" dirty="0" smtClean="0"/>
              <a:t>Infiltration: </a:t>
            </a:r>
            <a:r>
              <a:rPr lang="en-US" dirty="0"/>
              <a:t>Establishing </a:t>
            </a:r>
            <a:r>
              <a:rPr lang="en-US" dirty="0" smtClean="0"/>
              <a:t>( self censorship)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			Result: </a:t>
            </a:r>
            <a:endParaRPr lang="en-US" dirty="0" smtClean="0"/>
          </a:p>
          <a:p>
            <a:r>
              <a:rPr lang="en-US" dirty="0" smtClean="0"/>
              <a:t>A well-organized civil society is established, which facilitates the social control of the state  </a:t>
            </a:r>
            <a:r>
              <a:rPr lang="en-US" dirty="0" smtClean="0"/>
              <a:t>= liberalized Autocracy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4813191" y="4500438"/>
            <a:ext cx="341906" cy="437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803914" y="2744525"/>
            <a:ext cx="341906" cy="437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06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Shrinking Spaces through</a:t>
            </a:r>
            <a:br>
              <a:rPr lang="en-US" sz="3600" dirty="0"/>
            </a:br>
            <a:r>
              <a:rPr lang="en-US" sz="3600" dirty="0"/>
              <a:t>l</a:t>
            </a:r>
            <a:r>
              <a:rPr lang="en-US" sz="3600" dirty="0" smtClean="0"/>
              <a:t>egal </a:t>
            </a:r>
            <a:r>
              <a:rPr lang="en-US" sz="3600" dirty="0"/>
              <a:t>codes </a:t>
            </a:r>
            <a:r>
              <a:rPr lang="en-US" sz="3600" dirty="0" smtClean="0"/>
              <a:t>bureaucracy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Law of Societies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Targets Humanitarian NGOs (Refugees), advocacy, HR, Democracy, Citizenship….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Requires Registration of CSO: State can refuse without explanation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 political objectives/goals are allowed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2. Law of public assembly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Targets Islamic Orgs, professional associations, political parties, student unions…The power to restrict demos, gatherings and meetings</a:t>
            </a:r>
          </a:p>
        </p:txBody>
      </p:sp>
    </p:spTree>
    <p:extLst>
      <p:ext uri="{BB962C8B-B14F-4D97-AF65-F5344CB8AC3E}">
        <p14:creationId xmlns:p14="http://schemas.microsoft.com/office/powerpoint/2010/main" val="1183162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Examples on “Other” Civil </a:t>
            </a:r>
            <a:r>
              <a:rPr lang="en-US" sz="3600" dirty="0" smtClean="0"/>
              <a:t>Society: RONGO-GONGO-FLANGO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Queen Rania Foundation for EDUCATION and DEVELOPMENT</a:t>
            </a:r>
          </a:p>
          <a:p>
            <a:r>
              <a:rPr lang="en-US" dirty="0" smtClean="0"/>
              <a:t>Jordan River Foundation</a:t>
            </a:r>
          </a:p>
          <a:p>
            <a:r>
              <a:rPr lang="en-US" dirty="0" err="1" smtClean="0"/>
              <a:t>Madrasati</a:t>
            </a:r>
            <a:r>
              <a:rPr lang="en-US" dirty="0" smtClean="0"/>
              <a:t> Initiative</a:t>
            </a:r>
          </a:p>
          <a:p>
            <a:r>
              <a:rPr lang="en-US" dirty="0" smtClean="0"/>
              <a:t>Children’s </a:t>
            </a:r>
            <a:r>
              <a:rPr lang="en-US" dirty="0" smtClean="0"/>
              <a:t>Museum</a:t>
            </a:r>
          </a:p>
          <a:p>
            <a:r>
              <a:rPr lang="en-US" dirty="0" smtClean="0"/>
              <a:t>Crown Prince Foundation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Queen Rania Teachers Academy</a:t>
            </a:r>
          </a:p>
          <a:p>
            <a:r>
              <a:rPr lang="en-US" dirty="0" smtClean="0"/>
              <a:t>Noor Al-Hussein Foundation</a:t>
            </a:r>
          </a:p>
          <a:p>
            <a:r>
              <a:rPr lang="en-US" dirty="0" smtClean="0"/>
              <a:t>Jordan Hashemite Fund for Development/ Princess Basma</a:t>
            </a:r>
          </a:p>
          <a:p>
            <a:r>
              <a:rPr lang="en-US" dirty="0" smtClean="0"/>
              <a:t>Arab Thought Forum</a:t>
            </a:r>
          </a:p>
          <a:p>
            <a:r>
              <a:rPr lang="en-US" dirty="0" smtClean="0"/>
              <a:t>Royal Institution for Interfaith </a:t>
            </a:r>
            <a:r>
              <a:rPr lang="en-US" dirty="0"/>
              <a:t>S</a:t>
            </a:r>
            <a:r>
              <a:rPr lang="en-US" dirty="0" smtClean="0"/>
              <a:t>tudies</a:t>
            </a:r>
          </a:p>
          <a:p>
            <a:r>
              <a:rPr lang="en-US" dirty="0" smtClean="0"/>
              <a:t>(E.g. on Centralization) General Assembly of Voluntary Societies   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= Authoritarian Upgrading </a:t>
            </a:r>
            <a:r>
              <a:rPr lang="en-US" sz="2200" dirty="0" smtClean="0">
                <a:solidFill>
                  <a:srgbClr val="FF0000"/>
                </a:solidFill>
              </a:rPr>
              <a:t>(Steven </a:t>
            </a:r>
            <a:r>
              <a:rPr lang="en-US" sz="2200" dirty="0" err="1" smtClean="0">
                <a:solidFill>
                  <a:srgbClr val="FF0000"/>
                </a:solidFill>
              </a:rPr>
              <a:t>Heydemann</a:t>
            </a:r>
            <a:r>
              <a:rPr lang="en-US" sz="2200" dirty="0" smtClean="0">
                <a:solidFill>
                  <a:srgbClr val="FF0000"/>
                </a:solidFill>
              </a:rPr>
              <a:t> 2007)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03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19023" cy="1400530"/>
          </a:xfrm>
        </p:spPr>
        <p:txBody>
          <a:bodyPr/>
          <a:lstStyle/>
          <a:p>
            <a:r>
              <a:rPr lang="en-US" sz="3600" dirty="0" smtClean="0"/>
              <a:t>Authoritarian Upgrading=Shrinking Spaces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Containing / appropriating Civil Society</a:t>
            </a:r>
          </a:p>
          <a:p>
            <a:pPr marL="457200" indent="-457200">
              <a:buAutoNum type="arabicPeriod"/>
            </a:pPr>
            <a:r>
              <a:rPr lang="en-US" dirty="0" smtClean="0"/>
              <a:t>Managing political contestation</a:t>
            </a:r>
          </a:p>
          <a:p>
            <a:pPr marL="457200" indent="-457200">
              <a:buAutoNum type="arabicPeriod"/>
            </a:pPr>
            <a:r>
              <a:rPr lang="en-US" dirty="0" smtClean="0"/>
              <a:t>Capturing the benefits of selective economic reforms</a:t>
            </a:r>
          </a:p>
          <a:p>
            <a:pPr marL="457200" indent="-457200">
              <a:buAutoNum type="arabicPeriod"/>
            </a:pPr>
            <a:r>
              <a:rPr lang="en-US" dirty="0" smtClean="0"/>
              <a:t>Controlling new communication technologies</a:t>
            </a:r>
          </a:p>
          <a:p>
            <a:pPr marL="457200" indent="-457200">
              <a:buAutoNum type="arabicPeriod"/>
            </a:pPr>
            <a:r>
              <a:rPr lang="en-US" dirty="0" smtClean="0"/>
              <a:t>Diversifying international linkages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14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31559" cy="1400530"/>
          </a:xfrm>
        </p:spPr>
        <p:txBody>
          <a:bodyPr/>
          <a:lstStyle/>
          <a:p>
            <a:r>
              <a:rPr lang="en-US" sz="3600" dirty="0" smtClean="0"/>
              <a:t>How do GONGOs &amp; Co. shrink the space?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Mislead and lobby for government policies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Mislead and channel foreign aid (donors’ darlings)</a:t>
            </a:r>
          </a:p>
          <a:p>
            <a:pPr marL="457200" indent="-457200">
              <a:buAutoNum type="arabicPeriod"/>
            </a:pPr>
            <a:r>
              <a:rPr lang="en-US" dirty="0" smtClean="0"/>
              <a:t>Lobbying abroad and creating state-controlled activists</a:t>
            </a:r>
          </a:p>
          <a:p>
            <a:pPr marL="457200" indent="-457200">
              <a:buAutoNum type="arabicPeriod"/>
            </a:pPr>
            <a:r>
              <a:rPr lang="en-US" dirty="0" smtClean="0"/>
              <a:t>Weakening legitimacy of smaller CSOs that are not meeting their commitments towards society and are not financially able to provide services</a:t>
            </a:r>
          </a:p>
          <a:p>
            <a:pPr marL="457200" indent="-457200">
              <a:buAutoNum type="arabicPeriod"/>
            </a:pPr>
            <a:r>
              <a:rPr lang="en-US" dirty="0" smtClean="0"/>
              <a:t>Examples: Ministers of Political Development, Speakers of the Government :</a:t>
            </a:r>
            <a:r>
              <a:rPr lang="en-US" dirty="0" err="1" smtClean="0"/>
              <a:t>Asma</a:t>
            </a:r>
            <a:r>
              <a:rPr lang="en-US" dirty="0" smtClean="0"/>
              <a:t> Khader, </a:t>
            </a:r>
            <a:r>
              <a:rPr lang="en-US" dirty="0" err="1" smtClean="0"/>
              <a:t>Jomana</a:t>
            </a:r>
            <a:r>
              <a:rPr lang="en-US" dirty="0" smtClean="0"/>
              <a:t> G, M. </a:t>
            </a:r>
            <a:r>
              <a:rPr lang="en-US" dirty="0" err="1" smtClean="0"/>
              <a:t>Momany</a:t>
            </a:r>
            <a:r>
              <a:rPr lang="en-US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93222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Final Conclusions- Sustaining </a:t>
            </a:r>
            <a:r>
              <a:rPr lang="en-US" sz="3600" dirty="0" smtClean="0"/>
              <a:t>Instability</a:t>
            </a:r>
            <a:br>
              <a:rPr lang="en-US" sz="3600" dirty="0" smtClean="0"/>
            </a:br>
            <a:r>
              <a:rPr lang="en-US" sz="3600" dirty="0" smtClean="0"/>
              <a:t>Do the right thing, the wrong way!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Power Concentration and condensation  = Shrinking Spaces to Act and React = No Public Reflected Policy is in place!</a:t>
            </a:r>
          </a:p>
          <a:p>
            <a:pPr marL="457200" indent="-457200">
              <a:buAutoNum type="arabicPeriod"/>
            </a:pPr>
            <a:r>
              <a:rPr lang="en-US" dirty="0" smtClean="0"/>
              <a:t>Absolute Power = Absolute Corruption (35 Billion </a:t>
            </a:r>
            <a:r>
              <a:rPr lang="en-US" dirty="0" smtClean="0"/>
              <a:t>Debt/18.5% unemployment</a:t>
            </a:r>
            <a:r>
              <a:rPr lang="en-US" dirty="0" smtClean="0"/>
              <a:t>, 20% under poverty line)</a:t>
            </a:r>
          </a:p>
          <a:p>
            <a:pPr marL="457200" indent="-457200">
              <a:buAutoNum type="arabicPeriod"/>
            </a:pPr>
            <a:r>
              <a:rPr lang="en-US" dirty="0" smtClean="0"/>
              <a:t>States control the space </a:t>
            </a:r>
            <a:r>
              <a:rPr lang="en-US" dirty="0" smtClean="0"/>
              <a:t>(see 17) and </a:t>
            </a:r>
            <a:r>
              <a:rPr lang="en-US" dirty="0" smtClean="0"/>
              <a:t>public freedoms that were originally established through international commitments.</a:t>
            </a:r>
          </a:p>
          <a:p>
            <a:pPr marL="457200" indent="-457200">
              <a:buAutoNum type="arabicPeriod"/>
            </a:pPr>
            <a:r>
              <a:rPr lang="en-US" dirty="0" smtClean="0"/>
              <a:t>States weakened PP and its CSO affiliates.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490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Answering Open Questions!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Space: a </a:t>
            </a:r>
            <a:r>
              <a:rPr lang="en-US" b="1" dirty="0"/>
              <a:t>continuous</a:t>
            </a:r>
            <a:r>
              <a:rPr lang="en-US" dirty="0"/>
              <a:t> area or </a:t>
            </a:r>
            <a:r>
              <a:rPr lang="en-US" b="1" dirty="0"/>
              <a:t>expanse</a:t>
            </a:r>
            <a:r>
              <a:rPr lang="en-US" dirty="0"/>
              <a:t> which is </a:t>
            </a:r>
            <a:r>
              <a:rPr lang="en-US" b="1" dirty="0"/>
              <a:t>free</a:t>
            </a:r>
            <a:r>
              <a:rPr lang="en-US" dirty="0"/>
              <a:t>, </a:t>
            </a:r>
            <a:r>
              <a:rPr lang="en-US" b="1" dirty="0"/>
              <a:t>available</a:t>
            </a:r>
            <a:r>
              <a:rPr lang="en-US" dirty="0"/>
              <a:t>, or </a:t>
            </a:r>
            <a:r>
              <a:rPr lang="en-US" dirty="0" smtClean="0"/>
              <a:t>				</a:t>
            </a:r>
            <a:r>
              <a:rPr lang="en-US" b="1" dirty="0" smtClean="0"/>
              <a:t>unoccupied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the </a:t>
            </a:r>
            <a:r>
              <a:rPr lang="en-US" b="1" dirty="0"/>
              <a:t>dimensions</a:t>
            </a:r>
            <a:r>
              <a:rPr lang="en-US" dirty="0"/>
              <a:t> of height, depth, and width within which all </a:t>
            </a:r>
            <a:r>
              <a:rPr lang="en-US" dirty="0" smtClean="0"/>
              <a:t>				things </a:t>
            </a:r>
            <a:r>
              <a:rPr lang="en-US" b="1" dirty="0"/>
              <a:t>exist and </a:t>
            </a:r>
            <a:r>
              <a:rPr lang="en-US" b="1" dirty="0" smtClean="0"/>
              <a:t>move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dirty="0"/>
              <a:t>the amount of </a:t>
            </a:r>
            <a:r>
              <a:rPr lang="en-US" b="1" dirty="0"/>
              <a:t>paper</a:t>
            </a:r>
            <a:r>
              <a:rPr lang="en-US" dirty="0"/>
              <a:t> used or needed </a:t>
            </a:r>
            <a:r>
              <a:rPr lang="en-US" b="1" dirty="0"/>
              <a:t>to write </a:t>
            </a:r>
            <a:r>
              <a:rPr lang="en-US" dirty="0"/>
              <a:t>about a </a:t>
            </a:r>
            <a:r>
              <a:rPr lang="en-US" dirty="0" smtClean="0"/>
              <a:t>subject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b="1" i="1" u="sng" dirty="0" smtClean="0"/>
              <a:t>the </a:t>
            </a:r>
            <a:r>
              <a:rPr lang="en-US" b="1" i="1" u="sng" dirty="0"/>
              <a:t>freedom to live, think, and develop in a way that suits </a:t>
            </a:r>
            <a:r>
              <a:rPr lang="en-US" b="1" i="1" u="sng" dirty="0" smtClean="0"/>
              <a:t>one</a:t>
            </a:r>
          </a:p>
          <a:p>
            <a:pPr marL="0" indent="0">
              <a:buNone/>
            </a:pPr>
            <a:endParaRPr lang="en-US" b="1" i="1" u="sng" dirty="0" smtClean="0"/>
          </a:p>
          <a:p>
            <a:pPr marL="0" indent="0">
              <a:buNone/>
            </a:pPr>
            <a:r>
              <a:rPr lang="en-US" dirty="0"/>
              <a:t>Shrinking Spaces: </a:t>
            </a:r>
            <a:r>
              <a:rPr lang="en-US" dirty="0" smtClean="0"/>
              <a:t>Yes, the worst about it is the shrinking of our humanity!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515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Freedom Trends in the World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Kheirallah\Desktop\Shrinking Spaces\FitW5_820px_Bar_Chart_Freedom_In_The_Balance-cropp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98" y="2104370"/>
            <a:ext cx="8666922" cy="403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30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3600" dirty="0" smtClean="0"/>
              <a:t>Shrinking Spaces in Jordan &amp; Lebanon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b="1" dirty="0" smtClean="0"/>
              <a:t>In general, the phenomena is a                                                                                                Global Trend</a:t>
            </a:r>
            <a:r>
              <a:rPr lang="en-US" dirty="0" smtClean="0"/>
              <a:t>: </a:t>
            </a:r>
            <a:r>
              <a:rPr lang="en-US" dirty="0"/>
              <a:t>More than 100 governments have introduced new restrictive laws limiting the operations of civil society </a:t>
            </a:r>
            <a:r>
              <a:rPr lang="en-US" dirty="0" smtClean="0"/>
              <a:t>organizations </a:t>
            </a:r>
            <a:r>
              <a:rPr lang="en-US" dirty="0"/>
              <a:t>(CSOs</a:t>
            </a:r>
            <a:r>
              <a:rPr lang="en-US" dirty="0" smtClean="0"/>
              <a:t>).</a:t>
            </a:r>
          </a:p>
          <a:p>
            <a:pPr lvl="0"/>
            <a:r>
              <a:rPr lang="en-US" b="1" u="sng" dirty="0"/>
              <a:t>Why:</a:t>
            </a:r>
            <a:r>
              <a:rPr lang="en-US" dirty="0"/>
              <a:t> Concerns over radical </a:t>
            </a:r>
            <a:r>
              <a:rPr lang="en-US" dirty="0" smtClean="0"/>
              <a:t>groups (only?)</a:t>
            </a:r>
          </a:p>
          <a:p>
            <a:pPr lvl="0"/>
            <a:r>
              <a:rPr lang="en-US" dirty="0" smtClean="0"/>
              <a:t>In </a:t>
            </a:r>
            <a:r>
              <a:rPr lang="en-US" b="1" dirty="0" smtClean="0"/>
              <a:t>Jordan: </a:t>
            </a:r>
            <a:r>
              <a:rPr lang="en-US" dirty="0" smtClean="0"/>
              <a:t>Independent newspapers, civil </a:t>
            </a:r>
            <a:r>
              <a:rPr lang="en-US" dirty="0"/>
              <a:t>society groups, </a:t>
            </a:r>
            <a:r>
              <a:rPr lang="en-US" dirty="0" smtClean="0"/>
              <a:t>voting avenues are </a:t>
            </a:r>
            <a:r>
              <a:rPr lang="en-US" b="1" u="sng" dirty="0"/>
              <a:t>severely </a:t>
            </a:r>
            <a:r>
              <a:rPr lang="en-US" b="1" u="sng" dirty="0" smtClean="0"/>
              <a:t>limited</a:t>
            </a:r>
            <a:r>
              <a:rPr lang="en-US" b="1" dirty="0" smtClean="0"/>
              <a:t>.</a:t>
            </a:r>
            <a:endParaRPr lang="en-US" dirty="0" smtClean="0"/>
          </a:p>
          <a:p>
            <a:r>
              <a:rPr lang="en-US" b="1" dirty="0"/>
              <a:t>Lebanon</a:t>
            </a:r>
            <a:r>
              <a:rPr lang="en-US" dirty="0"/>
              <a:t>’s media is relatively more </a:t>
            </a:r>
            <a:r>
              <a:rPr lang="en-US" dirty="0" smtClean="0"/>
              <a:t>relaxed, however remains </a:t>
            </a:r>
            <a:r>
              <a:rPr lang="en-US" b="1" u="sng" dirty="0" smtClean="0"/>
              <a:t>biased</a:t>
            </a:r>
            <a:r>
              <a:rPr lang="en-US" dirty="0" smtClean="0"/>
              <a:t> and </a:t>
            </a:r>
            <a:r>
              <a:rPr lang="en-US" b="1" u="sng" dirty="0" smtClean="0"/>
              <a:t>extremely politicized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both countries, </a:t>
            </a:r>
            <a:r>
              <a:rPr lang="en-US" dirty="0"/>
              <a:t>p</a:t>
            </a:r>
            <a:r>
              <a:rPr lang="en-US" dirty="0" smtClean="0"/>
              <a:t>rotesters are prosecuted in front of </a:t>
            </a:r>
            <a:r>
              <a:rPr lang="en-US" b="1" u="sng" dirty="0"/>
              <a:t>military </a:t>
            </a:r>
            <a:r>
              <a:rPr lang="en-US" b="1" u="sng" dirty="0" smtClean="0"/>
              <a:t>courts</a:t>
            </a:r>
            <a:r>
              <a:rPr lang="en-US" dirty="0" smtClean="0"/>
              <a:t>, often detained, ill-treated and tortured. </a:t>
            </a:r>
            <a:r>
              <a:rPr lang="en-US" dirty="0"/>
              <a:t>Others </a:t>
            </a:r>
            <a:r>
              <a:rPr lang="en-US" dirty="0" smtClean="0"/>
              <a:t>are </a:t>
            </a:r>
            <a:r>
              <a:rPr lang="en-US" dirty="0"/>
              <a:t>subject to criminal defamation laws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54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600" dirty="0"/>
              <a:t>Shrinking </a:t>
            </a:r>
            <a:r>
              <a:rPr lang="en-US" sz="3600" dirty="0" smtClean="0"/>
              <a:t>Spaces:</a:t>
            </a:r>
            <a:br>
              <a:rPr lang="en-US" sz="3600" dirty="0" smtClean="0"/>
            </a:br>
            <a:r>
              <a:rPr lang="en-US" sz="3600" dirty="0" smtClean="0"/>
              <a:t>Legislative Tools &amp; Legal </a:t>
            </a:r>
            <a:r>
              <a:rPr lang="en-US" sz="3600" dirty="0"/>
              <a:t>P</a:t>
            </a:r>
            <a:r>
              <a:rPr lang="en-US" sz="3600" dirty="0" smtClean="0"/>
              <a:t>ractices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096086"/>
            <a:ext cx="10467365" cy="4572000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/>
              <a:t>Freedom of Opinion and </a:t>
            </a:r>
            <a:r>
              <a:rPr lang="en-US" b="1" u="sng" dirty="0" smtClean="0"/>
              <a:t>Expression</a:t>
            </a:r>
          </a:p>
          <a:p>
            <a:endParaRPr lang="en-US" b="1" u="sng" dirty="0"/>
          </a:p>
          <a:p>
            <a:r>
              <a:rPr lang="en-US" dirty="0" smtClean="0"/>
              <a:t>In </a:t>
            </a:r>
            <a:r>
              <a:rPr lang="en-US" b="1" dirty="0" smtClean="0"/>
              <a:t>Jordan</a:t>
            </a:r>
            <a:r>
              <a:rPr lang="en-US" dirty="0" smtClean="0"/>
              <a:t>, </a:t>
            </a:r>
          </a:p>
          <a:p>
            <a:r>
              <a:rPr lang="en-US" dirty="0" smtClean="0"/>
              <a:t>General </a:t>
            </a:r>
            <a:r>
              <a:rPr lang="en-US" dirty="0"/>
              <a:t>Statistics Law </a:t>
            </a:r>
            <a:r>
              <a:rPr lang="en-US" dirty="0" smtClean="0"/>
              <a:t>- </a:t>
            </a:r>
            <a:r>
              <a:rPr lang="en-US" dirty="0"/>
              <a:t>work of research centers and </a:t>
            </a:r>
            <a:r>
              <a:rPr lang="en-US" dirty="0" smtClean="0"/>
              <a:t>CSOs - surveys</a:t>
            </a:r>
            <a:r>
              <a:rPr lang="en-US" dirty="0"/>
              <a:t>, opinion polls </a:t>
            </a:r>
            <a:r>
              <a:rPr lang="en-US" dirty="0" smtClean="0"/>
              <a:t>require prior </a:t>
            </a:r>
            <a:r>
              <a:rPr lang="en-US" dirty="0"/>
              <a:t>government’s </a:t>
            </a:r>
          </a:p>
          <a:p>
            <a:r>
              <a:rPr lang="en-US" dirty="0" smtClean="0"/>
              <a:t>Vague </a:t>
            </a:r>
            <a:r>
              <a:rPr lang="en-US" dirty="0"/>
              <a:t>articles in </a:t>
            </a:r>
            <a:r>
              <a:rPr lang="en-US" dirty="0" smtClean="0"/>
              <a:t>Anti - Terrorism </a:t>
            </a:r>
            <a:r>
              <a:rPr lang="en-US" dirty="0"/>
              <a:t>Law </a:t>
            </a:r>
            <a:r>
              <a:rPr lang="en-US" dirty="0" smtClean="0"/>
              <a:t>- individuals</a:t>
            </a:r>
            <a:r>
              <a:rPr lang="en-US" dirty="0"/>
              <a:t>’ rights to hold the state accountable for its </a:t>
            </a:r>
            <a:r>
              <a:rPr lang="en-US" dirty="0" smtClean="0"/>
              <a:t>decisions is hence limited. </a:t>
            </a:r>
            <a:endParaRPr lang="en-US" dirty="0" smtClean="0"/>
          </a:p>
          <a:p>
            <a:r>
              <a:rPr lang="en-US" dirty="0" smtClean="0"/>
              <a:t>State Security Court - tool </a:t>
            </a:r>
            <a:r>
              <a:rPr lang="en-US" dirty="0"/>
              <a:t>of repression at the hands of the executive. </a:t>
            </a:r>
          </a:p>
          <a:p>
            <a:r>
              <a:rPr lang="en-US" dirty="0" smtClean="0"/>
              <a:t>General </a:t>
            </a:r>
            <a:r>
              <a:rPr lang="en-US" dirty="0"/>
              <a:t>Intelligence Directorate (GID) - whose director is appointed by the King - operates without any oversight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b="1" dirty="0" smtClean="0"/>
              <a:t>Lebanon</a:t>
            </a:r>
            <a:r>
              <a:rPr lang="en-US" dirty="0" smtClean="0"/>
              <a:t>, the penal </a:t>
            </a:r>
            <a:r>
              <a:rPr lang="en-US" dirty="0"/>
              <a:t>code </a:t>
            </a:r>
            <a:r>
              <a:rPr lang="en-US" dirty="0" smtClean="0"/>
              <a:t>criminalizes </a:t>
            </a:r>
            <a:r>
              <a:rPr lang="en-US" dirty="0"/>
              <a:t>libel and defamation of public officials, authorizing imprisonment of up to one </a:t>
            </a:r>
            <a:r>
              <a:rPr lang="en-US" dirty="0" smtClean="0"/>
              <a:t>year. Detainees are released after signing a “document of submission”.</a:t>
            </a:r>
          </a:p>
          <a:p>
            <a:r>
              <a:rPr lang="en-US" dirty="0" smtClean="0"/>
              <a:t>Military courts – s. State Security Court Jordan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600" dirty="0"/>
              <a:t>Shrinking </a:t>
            </a:r>
            <a:r>
              <a:rPr lang="en-US" sz="3600" dirty="0" smtClean="0"/>
              <a:t>Spaces:</a:t>
            </a:r>
            <a:br>
              <a:rPr lang="en-US" sz="3600" dirty="0" smtClean="0"/>
            </a:br>
            <a:r>
              <a:rPr lang="en-US" sz="3600" dirty="0" smtClean="0"/>
              <a:t>Legislative Tools &amp; Legal </a:t>
            </a:r>
            <a:r>
              <a:rPr lang="en-US" sz="3600" dirty="0"/>
              <a:t>P</a:t>
            </a:r>
            <a:r>
              <a:rPr lang="en-US" sz="3600" dirty="0" smtClean="0"/>
              <a:t>ractices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Right to </a:t>
            </a:r>
            <a:r>
              <a:rPr lang="en-US" b="1" u="sng" dirty="0" smtClean="0"/>
              <a:t>Organize</a:t>
            </a:r>
            <a:endParaRPr lang="en-US" b="1" u="sng" dirty="0" smtClean="0"/>
          </a:p>
          <a:p>
            <a:pPr marL="0" indent="0">
              <a:buNone/>
            </a:pPr>
            <a:endParaRPr lang="en-US" b="1" u="sng" dirty="0" smtClean="0"/>
          </a:p>
          <a:p>
            <a:r>
              <a:rPr lang="en-US" dirty="0" smtClean="0"/>
              <a:t>In </a:t>
            </a:r>
            <a:r>
              <a:rPr lang="en-US" b="1" dirty="0" smtClean="0"/>
              <a:t>Jordan</a:t>
            </a:r>
            <a:r>
              <a:rPr lang="en-US" dirty="0" smtClean="0"/>
              <a:t>, the Society </a:t>
            </a:r>
            <a:r>
              <a:rPr lang="en-US" dirty="0"/>
              <a:t>Law </a:t>
            </a:r>
            <a:r>
              <a:rPr lang="en-US" dirty="0" smtClean="0"/>
              <a:t>and </a:t>
            </a:r>
            <a:r>
              <a:rPr lang="en-US" dirty="0"/>
              <a:t>Labor </a:t>
            </a:r>
            <a:r>
              <a:rPr lang="en-US" dirty="0" smtClean="0"/>
              <a:t>Law – limits the </a:t>
            </a:r>
            <a:r>
              <a:rPr lang="en-US" dirty="0"/>
              <a:t>right to form associations, trade unions, and employer </a:t>
            </a:r>
            <a:r>
              <a:rPr lang="en-US" dirty="0" smtClean="0"/>
              <a:t>unions, e.g. employees </a:t>
            </a:r>
            <a:r>
              <a:rPr lang="en-US" dirty="0"/>
              <a:t>in the public </a:t>
            </a:r>
            <a:r>
              <a:rPr lang="en-US" dirty="0" smtClean="0"/>
              <a:t>sectors.</a:t>
            </a:r>
          </a:p>
          <a:p>
            <a:r>
              <a:rPr lang="en-US" dirty="0"/>
              <a:t>S</a:t>
            </a:r>
            <a:r>
              <a:rPr lang="en-US" dirty="0" smtClean="0"/>
              <a:t>ocieties </a:t>
            </a:r>
            <a:r>
              <a:rPr lang="en-US" dirty="0"/>
              <a:t>are prohibited </a:t>
            </a:r>
            <a:r>
              <a:rPr lang="en-US" dirty="0" smtClean="0"/>
              <a:t>from </a:t>
            </a:r>
            <a:r>
              <a:rPr lang="en-US" dirty="0"/>
              <a:t>conducting political activities or having any political objectives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Labor Law grants the minister concerned the right to dissolve the associations' executive boards and to assign temporary alternative boards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Society Law: </a:t>
            </a:r>
            <a:r>
              <a:rPr lang="en-US" dirty="0"/>
              <a:t>registration of </a:t>
            </a:r>
            <a:r>
              <a:rPr lang="en-US" dirty="0" smtClean="0"/>
              <a:t>societies is </a:t>
            </a:r>
            <a:r>
              <a:rPr lang="en-US" dirty="0"/>
              <a:t>mandatory. </a:t>
            </a:r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/>
              <a:t> Penal </a:t>
            </a:r>
            <a:r>
              <a:rPr lang="en-US" dirty="0" smtClean="0"/>
              <a:t>Code: unregistered </a:t>
            </a:r>
            <a:r>
              <a:rPr lang="en-US" dirty="0"/>
              <a:t>societies are illegal, </a:t>
            </a:r>
            <a:r>
              <a:rPr lang="en-US" dirty="0" smtClean="0"/>
              <a:t>individuals </a:t>
            </a:r>
            <a:r>
              <a:rPr lang="en-US" dirty="0"/>
              <a:t>who conduct activities for such unregistered groups or become members thereof are subject to a penalty of up to two years’ imprisonment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25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4912" y="436098"/>
            <a:ext cx="9444942" cy="5812301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Freedom Rating</a:t>
            </a:r>
            <a:endParaRPr lang="en-US" b="1" u="sng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7303377"/>
              </p:ext>
            </p:extLst>
          </p:nvPr>
        </p:nvGraphicFramePr>
        <p:xfrm>
          <a:off x="393894" y="1364567"/>
          <a:ext cx="11141613" cy="5317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060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4912" y="436098"/>
            <a:ext cx="9444942" cy="5812301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Civil Liberties</a:t>
            </a:r>
            <a:endParaRPr lang="en-US" b="1" u="sng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6901133"/>
              </p:ext>
            </p:extLst>
          </p:nvPr>
        </p:nvGraphicFramePr>
        <p:xfrm>
          <a:off x="379829" y="1589649"/>
          <a:ext cx="993179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288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74224"/>
          </a:xfrm>
        </p:spPr>
        <p:txBody>
          <a:bodyPr/>
          <a:lstStyle/>
          <a:p>
            <a:r>
              <a:rPr lang="en-US" sz="2000" b="1" u="sng" dirty="0" smtClean="0">
                <a:latin typeface="+mn-lt"/>
              </a:rPr>
              <a:t>Political Rights</a:t>
            </a:r>
            <a:endParaRPr lang="en-US" sz="2000" b="1" u="sng" dirty="0">
              <a:latin typeface="+mn-lt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329307"/>
              </p:ext>
            </p:extLst>
          </p:nvPr>
        </p:nvGraphicFramePr>
        <p:xfrm>
          <a:off x="2044505" y="923676"/>
          <a:ext cx="8102991" cy="5010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856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1141</Words>
  <Application>Microsoft Office PowerPoint</Application>
  <PresentationFormat>Custom</PresentationFormat>
  <Paragraphs>135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Ion</vt:lpstr>
      <vt:lpstr>Shrinking Spaces            Stretching  Distances</vt:lpstr>
      <vt:lpstr>Open Questions</vt:lpstr>
      <vt:lpstr>Freedom Trends in the World </vt:lpstr>
      <vt:lpstr>Shrinking Spaces in Jordan &amp; Lebanon</vt:lpstr>
      <vt:lpstr>Shrinking Spaces: Legislative Tools &amp; Legal Practices</vt:lpstr>
      <vt:lpstr>Shrinking Spaces: Legislative Tools &amp; Legal Practices</vt:lpstr>
      <vt:lpstr>PowerPoint Presentation</vt:lpstr>
      <vt:lpstr>PowerPoint Presentation</vt:lpstr>
      <vt:lpstr>Political Rights</vt:lpstr>
      <vt:lpstr>Freedom of the Press </vt:lpstr>
      <vt:lpstr>PowerPoint Presentation</vt:lpstr>
      <vt:lpstr>Political Schizophrenia…</vt:lpstr>
      <vt:lpstr>Digital Activism in Jordan </vt:lpstr>
      <vt:lpstr>Freedom of the Net </vt:lpstr>
      <vt:lpstr>Shrinking Spaces: Who is to blame?</vt:lpstr>
      <vt:lpstr>Syrian Refugees in # </vt:lpstr>
      <vt:lpstr>E-Flies patrolling the Cyber Space</vt:lpstr>
      <vt:lpstr>Shrinking Spaces to NGOs &amp; CSOs</vt:lpstr>
      <vt:lpstr>Features of Civil Society Org. in Jordan</vt:lpstr>
      <vt:lpstr>State Response to expanding CS Space</vt:lpstr>
      <vt:lpstr>Shrinking Spaces through legal codes bureaucracy</vt:lpstr>
      <vt:lpstr>Examples on “Other” Civil Society: RONGO-GONGO-FLANGO </vt:lpstr>
      <vt:lpstr>Authoritarian Upgrading=Shrinking Spaces</vt:lpstr>
      <vt:lpstr>How do GONGOs &amp; Co. shrink the space?</vt:lpstr>
      <vt:lpstr>Final Conclusions- Sustaining Instability Do the right thing, the wrong way!</vt:lpstr>
      <vt:lpstr>Answering Open Questions!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Shrinking Spaces</dc:title>
  <dc:creator>Maguy Arnous</dc:creator>
  <cp:lastModifiedBy>Feras Kheirallah</cp:lastModifiedBy>
  <cp:revision>70</cp:revision>
  <dcterms:created xsi:type="dcterms:W3CDTF">2018-07-02T07:48:41Z</dcterms:created>
  <dcterms:modified xsi:type="dcterms:W3CDTF">2018-07-08T18:33:45Z</dcterms:modified>
</cp:coreProperties>
</file>